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4" r:id="rId9"/>
    <p:sldId id="266" r:id="rId10"/>
    <p:sldId id="268" r:id="rId11"/>
    <p:sldId id="263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7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evinji\My%20Documents\Administrator%20Time%20Off%20and%20P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Administrator</a:t>
            </a:r>
            <a:r>
              <a:rPr lang="en-US" baseline="0"/>
              <a:t> Proposed Time Off and PTO Proposal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9.2671407145535373E-2"/>
          <c:y val="0.13498941664550004"/>
          <c:w val="0.70927312657346464"/>
          <c:h val="0.65993992004515201"/>
        </c:manualLayout>
      </c:layout>
      <c:barChart>
        <c:barDir val="col"/>
        <c:grouping val="clustered"/>
        <c:ser>
          <c:idx val="3"/>
          <c:order val="0"/>
          <c:tx>
            <c:strRef>
              <c:f>'Grouped Years (2)'!$C$3</c:f>
              <c:strCache>
                <c:ptCount val="1"/>
                <c:pt idx="0">
                  <c:v>Administrator
Proposal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</c:spPr>
          <c:cat>
            <c:strRef>
              <c:f>'Grouped Years (2)'!$B$4:$B$10</c:f>
              <c:strCache>
                <c:ptCount val="7"/>
                <c:pt idx="0">
                  <c:v>1-5</c:v>
                </c:pt>
                <c:pt idx="1">
                  <c:v>6-14</c:v>
                </c:pt>
                <c:pt idx="2">
                  <c:v>15-20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24+</c:v>
                </c:pt>
              </c:strCache>
            </c:strRef>
          </c:cat>
          <c:val>
            <c:numRef>
              <c:f>'Grouped Years (2)'!$C$4:$C$10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0"/>
          <c:order val="1"/>
          <c:tx>
            <c:strRef>
              <c:f>'Grouped Years (2)'!$D$3</c:f>
              <c:strCache>
                <c:ptCount val="1"/>
                <c:pt idx="0">
                  <c:v>PTO for 
Current
Employees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'Grouped Years (2)'!$D$4:$D$10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1"/>
          <c:order val="2"/>
          <c:tx>
            <c:strRef>
              <c:f>'Grouped Years (2)'!$E$3</c:f>
              <c:strCache>
                <c:ptCount val="1"/>
                <c:pt idx="0">
                  <c:v>PTO for 
Future
Employees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'Grouped Years (2)'!$E$4:$E$10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42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48</c:v>
                </c:pt>
              </c:numCache>
            </c:numRef>
          </c:val>
        </c:ser>
        <c:axId val="107455232"/>
        <c:axId val="24257664"/>
      </c:barChart>
      <c:catAx>
        <c:axId val="107455232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>
            <c:manualLayout>
              <c:xMode val="edge"/>
              <c:yMode val="edge"/>
              <c:x val="0.44008851572125013"/>
              <c:y val="0.89723866907279559"/>
            </c:manualLayout>
          </c:layout>
        </c:title>
        <c:tickLblPos val="nextTo"/>
        <c:crossAx val="24257664"/>
        <c:crosses val="autoZero"/>
        <c:auto val="1"/>
        <c:lblAlgn val="ctr"/>
        <c:lblOffset val="100"/>
      </c:catAx>
      <c:valAx>
        <c:axId val="24257664"/>
        <c:scaling>
          <c:orientation val="minMax"/>
          <c:max val="6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>
            <c:manualLayout>
              <c:xMode val="edge"/>
              <c:yMode val="edge"/>
              <c:x val="2.2737961326262834E-2"/>
              <c:y val="0.38625527779718388"/>
            </c:manualLayout>
          </c:layout>
        </c:title>
        <c:numFmt formatCode="General" sourceLinked="1"/>
        <c:tickLblPos val="nextTo"/>
        <c:crossAx val="10745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03141571589413"/>
          <c:y val="0.19425963269121946"/>
          <c:w val="0.11278018901262202"/>
          <c:h val="0.26754699351901451"/>
        </c:manualLayout>
      </c:layout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0.10932</cdr:x>
      <cdr:y>0.64725</cdr:y>
    </cdr:from>
    <cdr:to>
      <cdr:x>0.13003</cdr:x>
      <cdr:y>0.7945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04876" y="3810000"/>
          <a:ext cx="171450" cy="8667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0.10932</cdr:x>
      <cdr:y>0.61489</cdr:y>
    </cdr:from>
    <cdr:to>
      <cdr:x>0.13247</cdr:x>
      <cdr:y>0.64461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904875" y="3619499"/>
          <a:ext cx="191621" cy="174943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0.71807</cdr:x>
      <cdr:y>0.64725</cdr:y>
    </cdr:from>
    <cdr:to>
      <cdr:x>0.73763</cdr:x>
      <cdr:y>0.79288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59436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0.61489</cdr:y>
    </cdr:from>
    <cdr:to>
      <cdr:x>0.73993</cdr:x>
      <cdr:y>0.64563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595312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0.64563</cdr:y>
    </cdr:from>
    <cdr:to>
      <cdr:x>0.63636</cdr:x>
      <cdr:y>0.79126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5105400" y="380047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0.61327</cdr:y>
    </cdr:from>
    <cdr:to>
      <cdr:x>0.63751</cdr:x>
      <cdr:y>0.64401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51054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0.64725</cdr:y>
    </cdr:from>
    <cdr:to>
      <cdr:x>0.5351</cdr:x>
      <cdr:y>0.79288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42672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0.51438</cdr:x>
      <cdr:y>0.61489</cdr:y>
    </cdr:from>
    <cdr:to>
      <cdr:x>0.5351</cdr:x>
      <cdr:y>0.64563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425767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0.64725</cdr:y>
    </cdr:from>
    <cdr:to>
      <cdr:x>0.43383</cdr:x>
      <cdr:y>0.79288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34290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0.61327</cdr:y>
    </cdr:from>
    <cdr:to>
      <cdr:x>0.43498</cdr:x>
      <cdr:y>0.64401</cdr:y>
    </cdr:to>
    <cdr:sp macro="" textlink="">
      <cdr:nvSpPr>
        <cdr:cNvPr id="20" name="Rectangle 19"/>
        <cdr:cNvSpPr/>
      </cdr:nvSpPr>
      <cdr:spPr>
        <a:xfrm xmlns:a="http://schemas.openxmlformats.org/drawingml/2006/main">
          <a:off x="34290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0.64725</cdr:y>
    </cdr:from>
    <cdr:to>
      <cdr:x>0.33257</cdr:x>
      <cdr:y>0.79288</cdr:y>
    </cdr:to>
    <cdr:sp macro="" textlink="">
      <cdr:nvSpPr>
        <cdr:cNvPr id="21" name="Rectangle 20"/>
        <cdr:cNvSpPr/>
      </cdr:nvSpPr>
      <cdr:spPr>
        <a:xfrm xmlns:a="http://schemas.openxmlformats.org/drawingml/2006/main">
          <a:off x="25908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0.6165</cdr:y>
    </cdr:from>
    <cdr:to>
      <cdr:x>0.2313</cdr:x>
      <cdr:y>0.64725</cdr:y>
    </cdr:to>
    <cdr:sp macro="" textlink="">
      <cdr:nvSpPr>
        <cdr:cNvPr id="22" name="Rectangle 21"/>
        <cdr:cNvSpPr/>
      </cdr:nvSpPr>
      <cdr:spPr>
        <a:xfrm xmlns:a="http://schemas.openxmlformats.org/drawingml/2006/main">
          <a:off x="1743076" y="362902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0.64887</cdr:y>
    </cdr:from>
    <cdr:to>
      <cdr:x>0.23015</cdr:x>
      <cdr:y>0.7945</cdr:y>
    </cdr:to>
    <cdr:sp macro="" textlink="">
      <cdr:nvSpPr>
        <cdr:cNvPr id="23" name="Rectangle 22"/>
        <cdr:cNvSpPr/>
      </cdr:nvSpPr>
      <cdr:spPr>
        <a:xfrm xmlns:a="http://schemas.openxmlformats.org/drawingml/2006/main">
          <a:off x="1743075" y="381952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0.61327</cdr:y>
    </cdr:from>
    <cdr:to>
      <cdr:x>0.33372</cdr:x>
      <cdr:y>0.64401</cdr:y>
    </cdr:to>
    <cdr:sp macro="" textlink="">
      <cdr:nvSpPr>
        <cdr:cNvPr id="24" name="Rectangle 23"/>
        <cdr:cNvSpPr/>
      </cdr:nvSpPr>
      <cdr:spPr>
        <a:xfrm xmlns:a="http://schemas.openxmlformats.org/drawingml/2006/main">
          <a:off x="25908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0.83659</cdr:x>
      <cdr:y>0.52913</cdr:y>
    </cdr:from>
    <cdr:to>
      <cdr:x>0.98504</cdr:x>
      <cdr:y>0.94337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24675" y="3114675"/>
          <a:ext cx="1228725" cy="243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0.83774</cdr:x>
      <cdr:y>0.51618</cdr:y>
    </cdr:from>
    <cdr:to>
      <cdr:x>0.98849</cdr:x>
      <cdr:y>0.9644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34200" y="3038475"/>
          <a:ext cx="1247775" cy="2638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aseline="0"/>
            <a:t>      </a:t>
          </a:r>
          <a:r>
            <a:rPr lang="en-US" sz="1000" baseline="0"/>
            <a:t>Vacation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Sick Leave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Personal Days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Holidays</a:t>
          </a:r>
          <a:endParaRPr lang="en-US" sz="1100"/>
        </a:p>
      </cdr:txBody>
    </cdr:sp>
  </cdr:relSizeAnchor>
  <cdr:relSizeAnchor xmlns:cdr="http://schemas.openxmlformats.org/drawingml/2006/chartDrawing">
    <cdr:from>
      <cdr:x>0.8527</cdr:x>
      <cdr:y>0.68447</cdr:y>
    </cdr:from>
    <cdr:to>
      <cdr:x>0.86651</cdr:x>
      <cdr:y>0.70874</cdr:y>
    </cdr:to>
    <cdr:sp macro="" textlink="">
      <cdr:nvSpPr>
        <cdr:cNvPr id="28" name="Rectangle 27"/>
        <cdr:cNvSpPr/>
      </cdr:nvSpPr>
      <cdr:spPr>
        <a:xfrm xmlns:a="http://schemas.openxmlformats.org/drawingml/2006/main">
          <a:off x="7058025" y="4029075"/>
          <a:ext cx="114300" cy="1428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0.6343</cdr:y>
    </cdr:from>
    <cdr:to>
      <cdr:x>0.86651</cdr:x>
      <cdr:y>0.65696</cdr:y>
    </cdr:to>
    <cdr:sp macro="" textlink="">
      <cdr:nvSpPr>
        <cdr:cNvPr id="29" name="Rectangle 28"/>
        <cdr:cNvSpPr/>
      </cdr:nvSpPr>
      <cdr:spPr>
        <a:xfrm xmlns:a="http://schemas.openxmlformats.org/drawingml/2006/main">
          <a:off x="7058026" y="3733801"/>
          <a:ext cx="114300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0.5</cdr:y>
    </cdr:from>
    <cdr:to>
      <cdr:x>0.13003</cdr:x>
      <cdr:y>0.61974</cdr:y>
    </cdr:to>
    <cdr:sp macro="" textlink="">
      <cdr:nvSpPr>
        <cdr:cNvPr id="25" name="Rectangle 24"/>
        <cdr:cNvSpPr/>
      </cdr:nvSpPr>
      <cdr:spPr>
        <a:xfrm xmlns:a="http://schemas.openxmlformats.org/drawingml/2006/main">
          <a:off x="9144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0.35761</cdr:y>
    </cdr:from>
    <cdr:to>
      <cdr:x>0.13176</cdr:x>
      <cdr:y>0.49838</cdr:y>
    </cdr:to>
    <cdr:sp macro="" textlink="">
      <cdr:nvSpPr>
        <cdr:cNvPr id="30" name="Rectangle 29"/>
        <cdr:cNvSpPr/>
      </cdr:nvSpPr>
      <cdr:spPr>
        <a:xfrm xmlns:a="http://schemas.openxmlformats.org/drawingml/2006/main">
          <a:off x="914400" y="2105025"/>
          <a:ext cx="176213" cy="8286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0.50162</cdr:y>
    </cdr:from>
    <cdr:to>
      <cdr:x>0.2313</cdr:x>
      <cdr:y>0.62136</cdr:y>
    </cdr:to>
    <cdr:sp macro="" textlink="">
      <cdr:nvSpPr>
        <cdr:cNvPr id="31" name="Rectangle 30"/>
        <cdr:cNvSpPr/>
      </cdr:nvSpPr>
      <cdr:spPr>
        <a:xfrm xmlns:a="http://schemas.openxmlformats.org/drawingml/2006/main">
          <a:off x="17526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0.30583</cdr:y>
    </cdr:from>
    <cdr:to>
      <cdr:x>0.23303</cdr:x>
      <cdr:y>0.50647</cdr:y>
    </cdr:to>
    <cdr:sp macro="" textlink="">
      <cdr:nvSpPr>
        <cdr:cNvPr id="32" name="Rectangle 31"/>
        <cdr:cNvSpPr/>
      </cdr:nvSpPr>
      <cdr:spPr>
        <a:xfrm xmlns:a="http://schemas.openxmlformats.org/drawingml/2006/main">
          <a:off x="1752600" y="1800225"/>
          <a:ext cx="176213" cy="1181098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0.5</cdr:y>
    </cdr:from>
    <cdr:to>
      <cdr:x>0.33257</cdr:x>
      <cdr:y>0.61974</cdr:y>
    </cdr:to>
    <cdr:sp macro="" textlink="">
      <cdr:nvSpPr>
        <cdr:cNvPr id="33" name="Rectangle 32"/>
        <cdr:cNvSpPr/>
      </cdr:nvSpPr>
      <cdr:spPr>
        <a:xfrm xmlns:a="http://schemas.openxmlformats.org/drawingml/2006/main">
          <a:off x="25908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0.2411</cdr:y>
    </cdr:from>
    <cdr:to>
      <cdr:x>0.33429</cdr:x>
      <cdr:y>0.49838</cdr:y>
    </cdr:to>
    <cdr:sp macro="" textlink="">
      <cdr:nvSpPr>
        <cdr:cNvPr id="34" name="Rectangle 33"/>
        <cdr:cNvSpPr/>
      </cdr:nvSpPr>
      <cdr:spPr>
        <a:xfrm xmlns:a="http://schemas.openxmlformats.org/drawingml/2006/main">
          <a:off x="2590800" y="1419225"/>
          <a:ext cx="176213" cy="15144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0.5</cdr:y>
    </cdr:from>
    <cdr:to>
      <cdr:x>0.43383</cdr:x>
      <cdr:y>0.61974</cdr:y>
    </cdr:to>
    <cdr:sp macro="" textlink="">
      <cdr:nvSpPr>
        <cdr:cNvPr id="35" name="Rectangle 34"/>
        <cdr:cNvSpPr/>
      </cdr:nvSpPr>
      <cdr:spPr>
        <a:xfrm xmlns:a="http://schemas.openxmlformats.org/drawingml/2006/main">
          <a:off x="34290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0.21521</cdr:y>
    </cdr:from>
    <cdr:to>
      <cdr:x>0.43556</cdr:x>
      <cdr:y>0.49676</cdr:y>
    </cdr:to>
    <cdr:sp macro="" textlink="">
      <cdr:nvSpPr>
        <cdr:cNvPr id="36" name="Rectangle 35"/>
        <cdr:cNvSpPr/>
      </cdr:nvSpPr>
      <cdr:spPr>
        <a:xfrm xmlns:a="http://schemas.openxmlformats.org/drawingml/2006/main">
          <a:off x="3428999" y="1266825"/>
          <a:ext cx="176213" cy="16573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0.50162</cdr:y>
    </cdr:from>
    <cdr:to>
      <cdr:x>0.5351</cdr:x>
      <cdr:y>0.62136</cdr:y>
    </cdr:to>
    <cdr:sp macro="" textlink="">
      <cdr:nvSpPr>
        <cdr:cNvPr id="37" name="Rectangle 36"/>
        <cdr:cNvSpPr/>
      </cdr:nvSpPr>
      <cdr:spPr>
        <a:xfrm xmlns:a="http://schemas.openxmlformats.org/drawingml/2006/main">
          <a:off x="42672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0.20227</cdr:y>
    </cdr:from>
    <cdr:to>
      <cdr:x>0.53682</cdr:x>
      <cdr:y>0.5</cdr:y>
    </cdr:to>
    <cdr:sp macro="" textlink="">
      <cdr:nvSpPr>
        <cdr:cNvPr id="38" name="Rectangle 37"/>
        <cdr:cNvSpPr/>
      </cdr:nvSpPr>
      <cdr:spPr>
        <a:xfrm xmlns:a="http://schemas.openxmlformats.org/drawingml/2006/main">
          <a:off x="4267200" y="1190625"/>
          <a:ext cx="176213" cy="175259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0.50162</cdr:y>
    </cdr:from>
    <cdr:to>
      <cdr:x>0.63636</cdr:x>
      <cdr:y>0.62136</cdr:y>
    </cdr:to>
    <cdr:sp macro="" textlink="">
      <cdr:nvSpPr>
        <cdr:cNvPr id="39" name="Rectangle 38"/>
        <cdr:cNvSpPr/>
      </cdr:nvSpPr>
      <cdr:spPr>
        <a:xfrm xmlns:a="http://schemas.openxmlformats.org/drawingml/2006/main">
          <a:off x="51054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0.18932</cdr:y>
    </cdr:from>
    <cdr:to>
      <cdr:x>0.63809</cdr:x>
      <cdr:y>0.49838</cdr:y>
    </cdr:to>
    <cdr:sp macro="" textlink="">
      <cdr:nvSpPr>
        <cdr:cNvPr id="40" name="Rectangle 39"/>
        <cdr:cNvSpPr/>
      </cdr:nvSpPr>
      <cdr:spPr>
        <a:xfrm xmlns:a="http://schemas.openxmlformats.org/drawingml/2006/main">
          <a:off x="5105401" y="1114426"/>
          <a:ext cx="176212" cy="1819274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0.5</cdr:y>
    </cdr:from>
    <cdr:to>
      <cdr:x>0.73878</cdr:x>
      <cdr:y>0.61974</cdr:y>
    </cdr:to>
    <cdr:sp macro="" textlink="">
      <cdr:nvSpPr>
        <cdr:cNvPr id="41" name="Rectangle 40"/>
        <cdr:cNvSpPr/>
      </cdr:nvSpPr>
      <cdr:spPr>
        <a:xfrm xmlns:a="http://schemas.openxmlformats.org/drawingml/2006/main">
          <a:off x="5953125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0.17638</cdr:y>
    </cdr:from>
    <cdr:to>
      <cdr:x>0.73936</cdr:x>
      <cdr:y>0.49676</cdr:y>
    </cdr:to>
    <cdr:sp macro="" textlink="">
      <cdr:nvSpPr>
        <cdr:cNvPr id="42" name="Rectangle 41"/>
        <cdr:cNvSpPr/>
      </cdr:nvSpPr>
      <cdr:spPr>
        <a:xfrm xmlns:a="http://schemas.openxmlformats.org/drawingml/2006/main">
          <a:off x="5953125" y="1038225"/>
          <a:ext cx="166688" cy="18859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0.59223</cdr:y>
    </cdr:from>
    <cdr:to>
      <cdr:x>0.86651</cdr:x>
      <cdr:y>0.61327</cdr:y>
    </cdr:to>
    <cdr:sp macro="" textlink="">
      <cdr:nvSpPr>
        <cdr:cNvPr id="43" name="Rectangle 42"/>
        <cdr:cNvSpPr/>
      </cdr:nvSpPr>
      <cdr:spPr>
        <a:xfrm xmlns:a="http://schemas.openxmlformats.org/drawingml/2006/main">
          <a:off x="7058025" y="3486149"/>
          <a:ext cx="114300" cy="1238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0.85155</cdr:x>
      <cdr:y>0.5356</cdr:y>
    </cdr:from>
    <cdr:to>
      <cdr:x>0.86651</cdr:x>
      <cdr:y>0.56149</cdr:y>
    </cdr:to>
    <cdr:sp macro="" textlink="">
      <cdr:nvSpPr>
        <cdr:cNvPr id="44" name="Rectangle 43"/>
        <cdr:cNvSpPr/>
      </cdr:nvSpPr>
      <cdr:spPr>
        <a:xfrm xmlns:a="http://schemas.openxmlformats.org/drawingml/2006/main">
          <a:off x="7048500" y="3152774"/>
          <a:ext cx="123825" cy="152400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A866-36A4-4EFB-9DC2-4751BA87E746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12A3-8693-465A-AE60-B1D19EA27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06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009-33CE-4E61-AB18-54425921C5F2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0D-10F1-4389-BF93-A554E26DDD35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3225-CD1D-46E0-A040-9526E08D1EF9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26B6-7BC6-4B28-B108-6CA252B40E56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753F-AEDE-43F7-B015-93129C74AC0D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1E25-92E2-41E5-8D3A-7CA1C0EFF317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A0EA-0539-4970-A93C-04A79744309C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9-8199-4CD3-A112-306C74111422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5765-5E6C-496F-9001-9BA314B48AFC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1EC6-DF3E-4E2B-BF46-9D5DC50075E5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Personnel Subcommittee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4038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July 25,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BC20-BB12-4B06-B824-F2B93189C208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Medical 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Figures below reflect budget numbers.  Actual savings from stipends for retirees are larger based </a:t>
            </a:r>
            <a:r>
              <a:rPr lang="en-US" sz="1600" dirty="0" smtClean="0"/>
              <a:t>on </a:t>
            </a:r>
          </a:p>
          <a:p>
            <a:pPr marL="0" indent="0">
              <a:buNone/>
            </a:pPr>
            <a:r>
              <a:rPr lang="en-US" sz="1600" dirty="0" smtClean="0"/>
              <a:t>not full </a:t>
            </a:r>
            <a:r>
              <a:rPr lang="en-US" sz="1600" dirty="0" smtClean="0"/>
              <a:t>utilization of budgeted amounts.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1" y="1371600"/>
          <a:ext cx="8077199" cy="5257804"/>
        </p:xfrm>
        <a:graphic>
          <a:graphicData uri="http://schemas.openxmlformats.org/drawingml/2006/table">
            <a:tbl>
              <a:tblPr/>
              <a:tblGrid>
                <a:gridCol w="2364392"/>
                <a:gridCol w="2337057"/>
                <a:gridCol w="2309723"/>
                <a:gridCol w="1066027"/>
              </a:tblGrid>
              <a:tr h="1588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for all Active  Employees (187)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for all Retired Employees (72)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Budgeted Costs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 Costs: Twp: Private Plan w/Retiree Stipend                                                     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SBHP for active &amp; retirees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SHBP: 1,735,017.00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Boro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Retirees: 627,782.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Twp: Private: 1,982.800.00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Twp: Stipend: 400,498.00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3,717,817.00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1,028,280.00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4,746,097.00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 1: SHBP for active EEs and SHBP for Retirees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State Health Benefit Program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Retiree State Health Benefit Program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3,429,531.00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1,142,467.00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4,571,998.00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Difference in Cost from Opt. 2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(806,000.20)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234,021.16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 2: Twp Private for active EEs and Twp Retiree Stipend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Current Township Plans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Retiree Township Stipend Plans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4,235,531.20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908,445.84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5,143,977.04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Difference in Cost from Opt. 1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806,000.20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(234,021.16)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 3: SHBP for active EEs and Twp Retiree Stipend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State Health Benefit Program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Retiree Township Stipend Plans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3,429,531.00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908,445.84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4,337,976.84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Difference in Cost from Opt. 2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(806,000.20)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(234,021.16)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Option 4: SHBP for active EEs; Keep current Retirees Boro SHBP &amp; Twp Retiree Stipend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State Health Benefit Program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Retiree: Boro - SHBP &amp; Township Stipend Plans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3,429,531.00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1,028,280.00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4,457,811.00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Difference in Cost from Opt. 2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(806,000.20)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119,834.16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4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5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NOTE: There is NOT an option to have the Twp private plan for active EEs and the SHBP retirees since the State does not allow retirees only. 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3940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Completed all recommendations/reviews:</a:t>
            </a:r>
          </a:p>
          <a:p>
            <a:r>
              <a:rPr lang="en-US" dirty="0" smtClean="0"/>
              <a:t>Separation agreements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/>
              <a:t>Personnel </a:t>
            </a:r>
            <a:r>
              <a:rPr lang="en-US" dirty="0" smtClean="0"/>
              <a:t>selection process</a:t>
            </a:r>
            <a:endParaRPr lang="en-US" dirty="0"/>
          </a:p>
          <a:p>
            <a:r>
              <a:rPr lang="en-US" dirty="0" smtClean="0"/>
              <a:t>Reconciliation </a:t>
            </a:r>
            <a:r>
              <a:rPr lang="en-US" dirty="0"/>
              <a:t>of employee </a:t>
            </a:r>
            <a:r>
              <a:rPr lang="en-US" dirty="0" smtClean="0"/>
              <a:t>benefits (manual to be revised)</a:t>
            </a:r>
          </a:p>
          <a:p>
            <a:r>
              <a:rPr lang="en-US" dirty="0" smtClean="0"/>
              <a:t>Cross-pollination</a:t>
            </a:r>
          </a:p>
          <a:p>
            <a:r>
              <a:rPr lang="en-US" dirty="0" smtClean="0"/>
              <a:t>Guidelines for reconciling salary discrepancies</a:t>
            </a:r>
          </a:p>
          <a:p>
            <a:pPr marL="0" indent="0">
              <a:buNone/>
            </a:pPr>
            <a:r>
              <a:rPr lang="en-US" dirty="0" smtClean="0"/>
              <a:t>Ongoing:</a:t>
            </a:r>
          </a:p>
          <a:p>
            <a:r>
              <a:rPr lang="en-US" dirty="0" smtClean="0"/>
              <a:t>Merging of union contracts (responsibility of PERC)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6901-13F8-4B82-BE0B-A92F2EB79DE9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personnel matters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Salary harmonization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Administrators reviewing all salary 	discrepancies, recommend to governing 	bodies 	guidelines (10% or more?)</a:t>
            </a:r>
          </a:p>
          <a:p>
            <a:r>
              <a:rPr lang="en-US" dirty="0" smtClean="0"/>
              <a:t>Job descriptions</a:t>
            </a:r>
          </a:p>
          <a:p>
            <a:pPr marL="857250" lvl="2" indent="0">
              <a:buNone/>
            </a:pPr>
            <a:r>
              <a:rPr lang="en-US" sz="2800" dirty="0" smtClean="0"/>
              <a:t>Administrators and department heads reviewing and revising all job descriptions</a:t>
            </a:r>
          </a:p>
          <a:p>
            <a:r>
              <a:rPr lang="en-US" dirty="0" smtClean="0"/>
              <a:t>Classification system</a:t>
            </a:r>
          </a:p>
          <a:p>
            <a:pPr marL="457200" lvl="1" indent="0">
              <a:buNone/>
            </a:pPr>
            <a:r>
              <a:rPr lang="en-US" dirty="0" smtClean="0"/>
              <a:t>	Administrators will recommend a single job 	classification system to governing 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618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Thea</a:t>
            </a:r>
            <a:r>
              <a:rPr lang="en-US" dirty="0" smtClean="0"/>
              <a:t> </a:t>
            </a:r>
            <a:r>
              <a:rPr lang="en-US" dirty="0" err="1" smtClean="0"/>
              <a:t>Berkhout</a:t>
            </a:r>
            <a:r>
              <a:rPr lang="en-US" dirty="0" smtClean="0"/>
              <a:t>		Jim Levine</a:t>
            </a:r>
          </a:p>
          <a:p>
            <a:r>
              <a:rPr lang="en-US" dirty="0" smtClean="0"/>
              <a:t>Jo Butler				Gary </a:t>
            </a:r>
            <a:r>
              <a:rPr lang="en-US" dirty="0" err="1" smtClean="0"/>
              <a:t>Patteson</a:t>
            </a:r>
            <a:endParaRPr lang="en-US" dirty="0" smtClean="0"/>
          </a:p>
          <a:p>
            <a:r>
              <a:rPr lang="en-US" dirty="0" smtClean="0"/>
              <a:t>Jill </a:t>
            </a:r>
            <a:r>
              <a:rPr lang="en-US" dirty="0" err="1" smtClean="0"/>
              <a:t>Jachera</a:t>
            </a:r>
            <a:r>
              <a:rPr lang="en-US" dirty="0" smtClean="0"/>
              <a:t>			Shirley Meeker</a:t>
            </a:r>
          </a:p>
          <a:p>
            <a:r>
              <a:rPr lang="en-US" dirty="0" smtClean="0"/>
              <a:t>Bruce </a:t>
            </a:r>
            <a:r>
              <a:rPr lang="en-US" dirty="0" err="1" smtClean="0"/>
              <a:t>Topolosky</a:t>
            </a:r>
            <a:r>
              <a:rPr lang="en-US" dirty="0" smtClean="0"/>
              <a:t>		Sue Nemeth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74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Four alternatives – Personnel Subcommittee endorsed #4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Administrator proposal that leaves current system intact and harmonizes number of days, with </a:t>
            </a:r>
            <a:r>
              <a:rPr lang="en-US" dirty="0" err="1" smtClean="0"/>
              <a:t>Boro</a:t>
            </a:r>
            <a:r>
              <a:rPr lang="en-US" dirty="0" smtClean="0"/>
              <a:t> Short Term Disability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proposal, with revised Short Term Disability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 for current employees and reduced number for future employees, with revised Short Term Disability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Alternative #1 with recommendation that the new governing body study the PTO system and conduct a pilot program next year for possible change to PTO system in the future.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579D-01ED-48C5-90D4-E97A21B64D31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Current Employees – Same number of PTO days as combined days in administrator proposal</a:t>
            </a:r>
          </a:p>
          <a:p>
            <a:r>
              <a:rPr lang="en-US" sz="2400" dirty="0" smtClean="0"/>
              <a:t>Future Employees – 8 fewer days for each “years of service” grouping</a:t>
            </a:r>
          </a:p>
          <a:p>
            <a:endParaRPr lang="en-US" sz="2400" dirty="0"/>
          </a:p>
          <a:p>
            <a:r>
              <a:rPr lang="en-US" sz="2400" dirty="0" smtClean="0"/>
              <a:t>Administration – </a:t>
            </a:r>
          </a:p>
          <a:p>
            <a:pPr lvl="1"/>
            <a:r>
              <a:rPr lang="en-US" sz="2000" dirty="0" smtClean="0"/>
              <a:t>One accrual methodology using the “future employee” rate.  Current employees are provided 8 additional days in their PTO bank on each January 1</a:t>
            </a:r>
          </a:p>
          <a:p>
            <a:pPr lvl="1"/>
            <a:r>
              <a:rPr lang="en-US" sz="2000" dirty="0" smtClean="0"/>
              <a:t>Maximum accrual is one year’s PTO</a:t>
            </a:r>
          </a:p>
          <a:p>
            <a:pPr lvl="1"/>
            <a:r>
              <a:rPr lang="en-US" sz="2000" dirty="0" smtClean="0"/>
              <a:t>Paid out on termination (similar to how vacation carryover is paid today)</a:t>
            </a:r>
          </a:p>
          <a:p>
            <a:endParaRPr lang="en-US" sz="2400" dirty="0"/>
          </a:p>
          <a:p>
            <a:r>
              <a:rPr lang="en-US" sz="2400" dirty="0" smtClean="0"/>
              <a:t>Short Term Disability – after 5 PTO days, 100% coverage for number of weeks equal to ½ of service years.  75% coverage for balance to 26 weeks total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18CB-6488-4D82-84CE-D786FC6B40B0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33387" y="485775"/>
          <a:ext cx="827722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172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– Purple and Red Bars Should all be at same height (technical difficulty)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B2433-164B-479F-B63B-160B7E09A0BE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Grandfathering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Carryover Vacation – added to PTO bank on 1/1/13</a:t>
            </a:r>
          </a:p>
          <a:p>
            <a:r>
              <a:rPr lang="en-US" sz="2400" dirty="0" smtClean="0"/>
              <a:t>Current Sick Leave bank – converted to dollar bank to be used for disability periods when not at 100% coverage (i.e. when it drops to 75%).  Payments reduce bank.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1189-63BC-473B-B776-B8D1C04DC4C4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Pluses</a:t>
            </a:r>
          </a:p>
          <a:p>
            <a:pPr lvl="1"/>
            <a:r>
              <a:rPr lang="en-US" sz="2000" dirty="0" smtClean="0"/>
              <a:t>Protects current employee time off amounts </a:t>
            </a:r>
            <a:r>
              <a:rPr lang="en-US" sz="2000" dirty="0" err="1" smtClean="0"/>
              <a:t>vis</a:t>
            </a:r>
            <a:r>
              <a:rPr lang="en-US" sz="2000" dirty="0" smtClean="0"/>
              <a:t> a </a:t>
            </a:r>
            <a:r>
              <a:rPr lang="en-US" sz="2000" dirty="0" err="1" smtClean="0"/>
              <a:t>vis</a:t>
            </a:r>
            <a:r>
              <a:rPr lang="en-US" sz="2000" dirty="0" smtClean="0"/>
              <a:t> administrator proposal</a:t>
            </a:r>
          </a:p>
          <a:p>
            <a:pPr lvl="1"/>
            <a:r>
              <a:rPr lang="en-US" sz="2000" dirty="0" smtClean="0"/>
              <a:t>Simplified administration – no need to keep track of separate types of time off.  Perpetual calendar so no need for carryover provisions</a:t>
            </a:r>
          </a:p>
          <a:p>
            <a:pPr lvl="1"/>
            <a:r>
              <a:rPr lang="en-US" sz="2000" dirty="0" smtClean="0"/>
              <a:t>Employee Flexibility – not constrained by types of time off</a:t>
            </a:r>
          </a:p>
          <a:p>
            <a:pPr lvl="1"/>
            <a:r>
              <a:rPr lang="en-US" sz="2000" dirty="0" smtClean="0"/>
              <a:t>Simple methodology for transitioning future employees to lower level</a:t>
            </a:r>
          </a:p>
          <a:p>
            <a:pPr lvl="2"/>
            <a:r>
              <a:rPr lang="en-US" sz="1600" dirty="0" smtClean="0"/>
              <a:t>Will increase service provided and reduce cost over time</a:t>
            </a:r>
          </a:p>
          <a:p>
            <a:pPr lvl="1"/>
            <a:r>
              <a:rPr lang="en-US" sz="2000" dirty="0" smtClean="0"/>
              <a:t>Disability coverage enhanced</a:t>
            </a:r>
          </a:p>
          <a:p>
            <a:pPr lvl="2"/>
            <a:r>
              <a:rPr lang="en-US" sz="1600" dirty="0" smtClean="0"/>
              <a:t>Provides more generous benefit when it is needed most</a:t>
            </a:r>
          </a:p>
          <a:p>
            <a:pPr lvl="2"/>
            <a:r>
              <a:rPr lang="en-US" sz="1600" dirty="0" smtClean="0"/>
              <a:t>Eliminates need for banked time, as it was formerly used for extended time off</a:t>
            </a:r>
          </a:p>
          <a:p>
            <a:pPr lvl="2"/>
            <a:r>
              <a:rPr lang="en-US" sz="1600" dirty="0" smtClean="0"/>
              <a:t>Employees save $60/year in state disability payments, Employer savings as well</a:t>
            </a:r>
          </a:p>
          <a:p>
            <a:pPr lvl="1"/>
            <a:r>
              <a:rPr lang="en-US" sz="2000" dirty="0" smtClean="0"/>
              <a:t>Replicable change methodology for contract negotiations</a:t>
            </a:r>
          </a:p>
          <a:p>
            <a:pPr lvl="1"/>
            <a:r>
              <a:rPr lang="en-US" sz="2000" dirty="0" smtClean="0"/>
              <a:t>Widely used in private industry – a proven approach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22C0-BFF5-4BA3-AD98-F39DB1CB2A42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Minuses</a:t>
            </a:r>
          </a:p>
          <a:p>
            <a:pPr lvl="1"/>
            <a:r>
              <a:rPr lang="en-US" sz="2000" dirty="0" smtClean="0"/>
              <a:t>Change to current system – first in state to implement</a:t>
            </a:r>
          </a:p>
          <a:p>
            <a:pPr lvl="1"/>
            <a:r>
              <a:rPr lang="en-US" sz="2000" dirty="0" smtClean="0"/>
              <a:t>Unless unscheduled time is limited, can create managerial difficulty based on uncertainty </a:t>
            </a:r>
          </a:p>
          <a:p>
            <a:pPr lvl="2"/>
            <a:r>
              <a:rPr lang="en-US" sz="1600" dirty="0" smtClean="0"/>
              <a:t>limiting unscheduled time is recommended for this reason</a:t>
            </a:r>
          </a:p>
          <a:p>
            <a:pPr lvl="1"/>
            <a:r>
              <a:rPr lang="en-US" sz="2000" dirty="0" smtClean="0"/>
              <a:t>May lead to initial increase in time off taken, as employees with carryover approach annual accrual limit</a:t>
            </a:r>
          </a:p>
          <a:p>
            <a:pPr lvl="1"/>
            <a:r>
              <a:rPr lang="en-US" sz="2000" dirty="0" smtClean="0"/>
              <a:t>Lower benefit than neighboring municipalities may lead to competitive disadvantage for labor</a:t>
            </a:r>
          </a:p>
          <a:p>
            <a:pPr lvl="2"/>
            <a:r>
              <a:rPr lang="en-US" sz="1600" dirty="0" smtClean="0"/>
              <a:t>Only impacts when two municipalities directly competing for labor – amount is not likely to be reason to switch employers, since service time </a:t>
            </a:r>
            <a:r>
              <a:rPr lang="en-US" sz="1600" smtClean="0"/>
              <a:t>already built up.</a:t>
            </a:r>
            <a:endParaRPr lang="en-US" sz="1600" dirty="0" smtClean="0"/>
          </a:p>
          <a:p>
            <a:pPr lvl="1"/>
            <a:r>
              <a:rPr lang="en-US" sz="2000" dirty="0" smtClean="0"/>
              <a:t>Disability paid at 75% may net slightly lower take home pay for certain low paid Township employees for period of disability</a:t>
            </a:r>
          </a:p>
          <a:p>
            <a:pPr lvl="2"/>
            <a:r>
              <a:rPr lang="en-US" sz="1600" dirty="0" smtClean="0"/>
              <a:t>However, period of time at 100% should make up for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F979-1EA6-4C24-93D8-C6A1E7B7484E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Rationale for future consideration of 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Consistent with goals of Consolidation Commission:</a:t>
            </a:r>
          </a:p>
          <a:p>
            <a:pPr lvl="1"/>
            <a:r>
              <a:rPr lang="en-US" sz="2400" dirty="0" smtClean="0"/>
              <a:t>Cost control and savings</a:t>
            </a:r>
          </a:p>
          <a:p>
            <a:pPr lvl="1"/>
            <a:r>
              <a:rPr lang="en-US" sz="2400" dirty="0" smtClean="0"/>
              <a:t>Enhanced services</a:t>
            </a:r>
          </a:p>
          <a:p>
            <a:pPr lvl="1"/>
            <a:r>
              <a:rPr lang="en-US" sz="2400" dirty="0" smtClean="0"/>
              <a:t>More effective government</a:t>
            </a:r>
          </a:p>
          <a:p>
            <a:r>
              <a:rPr lang="en-US" sz="2800" dirty="0" smtClean="0"/>
              <a:t>Indirect Savings :</a:t>
            </a:r>
          </a:p>
          <a:p>
            <a:pPr lvl="1"/>
            <a:r>
              <a:rPr lang="en-US" sz="2400" dirty="0" smtClean="0"/>
              <a:t>Reduced overtime to replace employees taking time off</a:t>
            </a:r>
          </a:p>
          <a:p>
            <a:pPr lvl="1"/>
            <a:r>
              <a:rPr lang="en-US" sz="2400" dirty="0" smtClean="0"/>
              <a:t>Reduced per-diem coverage to replace employees taking time off (dispatch)</a:t>
            </a:r>
          </a:p>
          <a:p>
            <a:pPr lvl="1"/>
            <a:r>
              <a:rPr lang="en-US" sz="2400" dirty="0" smtClean="0"/>
              <a:t>More work accomplished by employees that have reduced number of days off – </a:t>
            </a:r>
          </a:p>
          <a:p>
            <a:pPr lvl="2"/>
            <a:r>
              <a:rPr lang="en-US" sz="2000" dirty="0"/>
              <a:t>B</a:t>
            </a:r>
            <a:r>
              <a:rPr lang="en-US" sz="2000" dirty="0" smtClean="0"/>
              <a:t>illable in departments in which residents pay for service</a:t>
            </a:r>
          </a:p>
          <a:p>
            <a:pPr lvl="2"/>
            <a:r>
              <a:rPr lang="en-US" sz="2000" dirty="0" smtClean="0"/>
              <a:t>Less use of outside resources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65BD-365C-4952-AF7E-AA90E94DCFAD}" type="datetime1">
              <a:rPr lang="en-US" smtClean="0"/>
              <a:pPr/>
              <a:t>7/24/2012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Medical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Four options  -</a:t>
            </a:r>
          </a:p>
          <a:p>
            <a:pPr marL="0" indent="0">
              <a:buNone/>
            </a:pPr>
            <a:r>
              <a:rPr lang="en-US" sz="2400" dirty="0" smtClean="0"/>
              <a:t>1 – Current Employees with State Plan, Retirees on State Plan</a:t>
            </a:r>
          </a:p>
          <a:p>
            <a:pPr marL="0" indent="0">
              <a:buNone/>
            </a:pPr>
            <a:r>
              <a:rPr lang="en-US" sz="2400" dirty="0" smtClean="0"/>
              <a:t>2 – Current Employees with Private Plan, Retirees on Stipend</a:t>
            </a:r>
          </a:p>
          <a:p>
            <a:pPr marL="0" indent="0">
              <a:buNone/>
            </a:pPr>
            <a:r>
              <a:rPr lang="en-US" sz="2400" dirty="0" smtClean="0"/>
              <a:t>3 – Current Employees on State Plan, Retirees on Stipend</a:t>
            </a:r>
          </a:p>
          <a:p>
            <a:pPr marL="0" indent="0">
              <a:buNone/>
            </a:pPr>
            <a:r>
              <a:rPr lang="en-US" sz="2400" dirty="0" smtClean="0"/>
              <a:t>4 – Current Employees on State Plan, Current retirees remain on current plan, future retirees on State Plan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Considerations –</a:t>
            </a:r>
          </a:p>
          <a:p>
            <a:pPr marL="0" indent="0"/>
            <a:r>
              <a:rPr lang="en-US" sz="2400" dirty="0" smtClean="0"/>
              <a:t> Current Plan – cost difference with no discernible coverage difference</a:t>
            </a:r>
          </a:p>
          <a:p>
            <a:pPr marL="0" indent="0"/>
            <a:r>
              <a:rPr lang="en-US" sz="2400" dirty="0" smtClean="0"/>
              <a:t> Retirees – Lack of clarity of health exchanges mandated by PPACA make private insurance market to uncertain to direct retirees into, but savings of moving Retirees to stipend are significant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Subcommittee recommends option #4 pending implementation of health exchanges which are legislated to begin on 1/1/ 2014.  If/when viable exchanges exist, move to option #3.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940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1145</Words>
  <Application>Microsoft Office PowerPoint</Application>
  <PresentationFormat>On-screen Show (4:3)</PresentationFormat>
  <Paragraphs>195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Personnel Subcommittee Recommendations</vt:lpstr>
      <vt:lpstr>Time Off Benefits</vt:lpstr>
      <vt:lpstr>PTO Proposal</vt:lpstr>
      <vt:lpstr>Slide 4</vt:lpstr>
      <vt:lpstr>Grandfathering</vt:lpstr>
      <vt:lpstr>PTO pluses and minuses</vt:lpstr>
      <vt:lpstr>PTO pluses and minuses</vt:lpstr>
      <vt:lpstr>Rationale for future consideration of PTO</vt:lpstr>
      <vt:lpstr>Medical Benefits</vt:lpstr>
      <vt:lpstr>Medical Benefits</vt:lpstr>
      <vt:lpstr>Personnel Subcommittee</vt:lpstr>
      <vt:lpstr>Other personnel matters</vt:lpstr>
      <vt:lpstr>Personnel Subcommittee</vt:lpstr>
    </vt:vector>
  </TitlesOfParts>
  <Company>Church &amp; Dwight Co.,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Off Benefits</dc:title>
  <dc:creator>Church &amp; Dwight Co., Inc.</dc:creator>
  <cp:lastModifiedBy> </cp:lastModifiedBy>
  <cp:revision>16</cp:revision>
  <dcterms:created xsi:type="dcterms:W3CDTF">2012-07-02T14:23:45Z</dcterms:created>
  <dcterms:modified xsi:type="dcterms:W3CDTF">2012-07-25T01:32:38Z</dcterms:modified>
</cp:coreProperties>
</file>